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embeddedFontLst>
    <p:embeddedFont>
      <p:font typeface="Book Antiqua" panose="02040602050305030304" pitchFamily="18" charset="0"/>
      <p:regular r:id="rId8"/>
      <p:bold r:id="rId9"/>
      <p:italic r:id="rId10"/>
      <p:boldItalic r:id="rId11"/>
    </p:embeddedFont>
    <p:embeddedFont>
      <p:font typeface="Georgia" panose="02040502050405020303" pitchFamily="18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92DC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8A45B4-ACA7-6D41-443F-58727A5B2A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985" t="-205" r="8479" b="-211"/>
          <a:stretch>
            <a:fillRect/>
          </a:stretch>
        </p:blipFill>
        <p:spPr>
          <a:xfrm flipH="1">
            <a:off x="652450" y="722367"/>
            <a:ext cx="3904271" cy="5406406"/>
          </a:xfrm>
          <a:prstGeom prst="rect">
            <a:avLst/>
          </a:prstGeom>
        </p:spPr>
      </p:pic>
      <p:sp>
        <p:nvSpPr>
          <p:cNvPr id="85" name="Google Shape;85;p13"/>
          <p:cNvSpPr txBox="1"/>
          <p:nvPr/>
        </p:nvSpPr>
        <p:spPr>
          <a:xfrm>
            <a:off x="4707846" y="721139"/>
            <a:ext cx="6815699" cy="4955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Universidad de Buenos Aires </a:t>
            </a:r>
            <a:endParaRPr lang="en-US" sz="1800">
              <a:solidFill>
                <a:schemeClr val="dk1"/>
              </a:solidFill>
              <a:latin typeface="Book Antiqua"/>
              <a:ea typeface="Book Antiqua"/>
              <a:cs typeface="Book Antiqu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Facultad de Filosofía y Letras</a:t>
            </a:r>
            <a:endParaRPr sz="1800">
              <a:solidFill>
                <a:schemeClr val="dk1"/>
              </a:solidFill>
              <a:latin typeface="Book Antiqua"/>
              <a:ea typeface="Book Antiqua"/>
              <a:cs typeface="Book Antiqu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Maestría en Estudios Medievales</a:t>
            </a:r>
            <a:endParaRPr sz="1800">
              <a:solidFill>
                <a:schemeClr val="dk1"/>
              </a:solidFill>
              <a:latin typeface="Book Antiqua"/>
              <a:ea typeface="Book Antiqua"/>
              <a:cs typeface="Book Antiqu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Ciclo de extensión “Semana Medieval”</a:t>
            </a:r>
            <a:endParaRPr sz="1800">
              <a:solidFill>
                <a:schemeClr val="dk1"/>
              </a:solidFill>
              <a:latin typeface="Book Antiqua"/>
              <a:ea typeface="Book Antiqua"/>
              <a:cs typeface="Book Antiqu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1 de diciembre, 16 a 18.30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Instituto de Filosofía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Edificio Bonifacio, Piso 9°, Aula B904 </a:t>
            </a:r>
            <a:endParaRPr sz="1800">
              <a:solidFill>
                <a:schemeClr val="dk1"/>
              </a:solidFill>
            </a:endParaRPr>
          </a:p>
          <a:p>
            <a:pPr algn="ctr"/>
            <a:endParaRPr lang="es-ES" sz="32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 i="1">
                <a:solidFill>
                  <a:schemeClr val="dk1"/>
                </a:solidFill>
                <a:latin typeface="Georgia"/>
                <a:ea typeface="Book Antiqua"/>
                <a:cs typeface="Book Antiqua"/>
                <a:sym typeface="Book Antiqua"/>
              </a:rPr>
              <a:t>Filosofía de las imágenes</a:t>
            </a:r>
            <a:endParaRPr lang="es-ES" sz="3600" b="1" i="1">
              <a:solidFill>
                <a:schemeClr val="dk1"/>
              </a:solidFill>
              <a:latin typeface="Georgia"/>
              <a:ea typeface="Book Antiqua"/>
              <a:cs typeface="Book Antiqua"/>
            </a:endParaRPr>
          </a:p>
          <a:p>
            <a:pPr algn="ctr"/>
            <a:endParaRPr lang="es-ES" sz="3200" b="1" i="1">
              <a:solidFill>
                <a:schemeClr val="dk1"/>
              </a:solidFill>
              <a:latin typeface="Georgia"/>
              <a:ea typeface="Book Antiqua"/>
              <a:cs typeface="Book Antiqua"/>
              <a:sym typeface="Book Antiqua"/>
            </a:endParaRPr>
          </a:p>
          <a:p>
            <a:pPr algn="ctr"/>
            <a:r>
              <a:rPr lang="es-ES" sz="24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Sus fundamentos teóricos en la Antigua Grecia</a:t>
            </a:r>
            <a:br>
              <a:rPr lang="es-ES" sz="2400" b="1">
                <a:latin typeface="Book Antiqua"/>
                <a:ea typeface="Book Antiqua"/>
                <a:cs typeface="Book Antiqua"/>
              </a:rPr>
            </a:br>
            <a:r>
              <a:rPr lang="es-ES" sz="24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y su papel en los debates del Medioevo</a:t>
            </a:r>
            <a:br>
              <a:rPr lang="es-ES" sz="2400" b="1">
                <a:latin typeface="Book Antiqua"/>
                <a:ea typeface="Book Antiqua"/>
                <a:cs typeface="Book Antiqua"/>
              </a:rPr>
            </a:br>
            <a:r>
              <a:rPr lang="es-ES" sz="24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bizantino y occidental</a:t>
            </a:r>
            <a:endParaRPr sz="2400">
              <a:solidFill>
                <a:schemeClr val="dk1"/>
              </a:solidFill>
              <a:latin typeface="Book Antiqua"/>
              <a:ea typeface="Book Antiqua"/>
              <a:cs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92DC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/>
        </p:nvSpPr>
        <p:spPr>
          <a:xfrm>
            <a:off x="945444" y="1086555"/>
            <a:ext cx="10684502" cy="5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91" name="Google Shape;91;p14"/>
          <p:cNvSpPr txBox="1"/>
          <p:nvPr/>
        </p:nvSpPr>
        <p:spPr>
          <a:xfrm>
            <a:off x="1227666" y="903110"/>
            <a:ext cx="9863666" cy="4678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chemeClr val="dk1"/>
                </a:solidFill>
                <a:latin typeface="Georgia"/>
                <a:ea typeface="Book Antiqua"/>
                <a:cs typeface="Book Antiqua"/>
                <a:sym typeface="Book Antiqua"/>
              </a:rPr>
              <a:t>Panel de exposiciones y debate</a:t>
            </a:r>
            <a:endParaRPr sz="1800">
              <a:solidFill>
                <a:schemeClr val="dk1"/>
              </a:solidFill>
              <a:latin typeface="Georgia"/>
              <a:ea typeface="Book Antiqua"/>
              <a:cs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Dra. María Angélica Fierro (</a:t>
            </a:r>
            <a:r>
              <a:rPr lang="es-ES" sz="2800" b="1" err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FFyL</a:t>
            </a:r>
            <a:r>
              <a:rPr lang="es-ES" sz="28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, UBA / Conicet)</a:t>
            </a:r>
            <a:endParaRPr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Alexis Marcus (</a:t>
            </a:r>
            <a:r>
              <a:rPr lang="es-ES" sz="2800" b="1" err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FFyL</a:t>
            </a:r>
            <a:r>
              <a:rPr lang="es-ES" sz="28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, UBA)</a:t>
            </a:r>
            <a:endParaRPr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Dra. Carolina Fernández (</a:t>
            </a:r>
            <a:r>
              <a:rPr lang="es-ES" sz="2800" b="1" err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FFyL</a:t>
            </a:r>
            <a:r>
              <a:rPr lang="es-ES" sz="28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, UBA / Conicet)</a:t>
            </a:r>
            <a:endParaRPr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lumOff val="50000"/>
          </a:schemeClr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1" name="Rectangle 10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Google Shape;96;p15"/>
          <p:cNvSpPr txBox="1"/>
          <p:nvPr/>
        </p:nvSpPr>
        <p:spPr>
          <a:xfrm>
            <a:off x="640080" y="2076781"/>
            <a:ext cx="4254962" cy="4082667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kern="1200">
                <a:solidFill>
                  <a:schemeClr val="tx1"/>
                </a:solidFill>
                <a:latin typeface="Georgia"/>
                <a:ea typeface="+mn-ea"/>
                <a:cs typeface="+mn-cs"/>
                <a:sym typeface="Book Antiqua"/>
              </a:rPr>
              <a:t>Presentación</a:t>
            </a:r>
            <a:endParaRPr lang="en-US" sz="2400" kern="1200">
              <a:solidFill>
                <a:schemeClr val="tx1"/>
              </a:solidFill>
              <a:latin typeface="Georgia"/>
              <a:ea typeface="+mn-ea"/>
            </a:endParaRPr>
          </a:p>
          <a:p>
            <a:pPr marL="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1800" kern="1200">
              <a:solidFill>
                <a:schemeClr val="tx1"/>
              </a:solidFill>
              <a:latin typeface="Book Antiqua"/>
              <a:ea typeface="+mn-ea"/>
              <a:cs typeface="+mn-cs"/>
            </a:endParaRPr>
          </a:p>
          <a:p>
            <a:pPr marL="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kern="1200">
                <a:solidFill>
                  <a:schemeClr val="tx1"/>
                </a:solidFill>
                <a:latin typeface="Book Antiqua"/>
                <a:ea typeface="+mn-ea"/>
                <a:cs typeface="+mn-cs"/>
                <a:sym typeface="Book Antiqua"/>
              </a:rPr>
              <a:t>¿Puede el arte, recurriendo a instrumentos perceptibles, hacer accesible lo trascendente para el espíritu humano? ¿Qué hay, de lo representado, en la representación? ¿Cuál es la vía de legitimación del discurso poético y de las prácticas artísticas en general en una metafísica de lo suprasensible?</a:t>
            </a:r>
            <a:endParaRPr lang="en-US" sz="2000" kern="1200">
              <a:solidFill>
                <a:schemeClr val="tx1"/>
              </a:solidFill>
              <a:latin typeface="Book Antiqua"/>
              <a:ea typeface="+mn-ea"/>
              <a:cs typeface="+mn-cs"/>
            </a:endParaRPr>
          </a:p>
          <a:p>
            <a:pPr marL="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kern="1200">
              <a:solidFill>
                <a:schemeClr val="tx1"/>
              </a:solidFill>
              <a:latin typeface="+mn-lt"/>
              <a:ea typeface="+mn-ea"/>
              <a:cs typeface="+mn-cs"/>
              <a:sym typeface="Arial"/>
            </a:endParaRPr>
          </a:p>
          <a:p>
            <a:pPr marL="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kern="1200">
              <a:solidFill>
                <a:schemeClr val="tx1"/>
              </a:solidFill>
              <a:latin typeface="+mn-lt"/>
              <a:ea typeface="+mn-ea"/>
              <a:cs typeface="+mn-cs"/>
              <a:sym typeface="Book Antiqu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8A638A-9CD2-C1A9-0959-B4549FE1E3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529" r="19518" b="-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92DC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/>
        </p:nvSpPr>
        <p:spPr>
          <a:xfrm>
            <a:off x="1120997" y="187787"/>
            <a:ext cx="10072149" cy="580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endParaRPr lang="es-ES" sz="24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algn="just"/>
            <a:endParaRPr lang="es-ES" sz="2400">
              <a:solidFill>
                <a:schemeClr val="dk1"/>
              </a:solidFill>
              <a:latin typeface="Book Antiqua"/>
              <a:ea typeface="Book Antiqua"/>
              <a:cs typeface="Book Antiqua"/>
            </a:endParaRPr>
          </a:p>
          <a:p>
            <a:pPr algn="just"/>
            <a:r>
              <a:rPr lang="es-ES" sz="24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La cuestión fue planteada por primera vez en la historia de la Filosofía por Platón. Él habló del mundo sensible como una copia, imitación (</a:t>
            </a:r>
            <a:r>
              <a:rPr lang="es-ES" sz="2400" i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mímesis</a:t>
            </a:r>
            <a:r>
              <a:rPr lang="es-ES" sz="24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) o imagen imperfecta de la verdadera realidad inteligible, y por relación transitiva, de las representaciones artísticas como representaciones o copias de copias. La separación entre modelo e imitación, pero, al mismo tiempo, su relación indisoluble, lo llevó a afirmar que las y los gobernantes filósofos, a partir de un conocimiento fundado en estos principios, deben regular el discurso y la práctica artísticos. No obstante, a su vez, Platón deja abierta una pregunta, ¿no podrían acaso generarse imitaciones a partir del conocimiento de lo bello y lo bueno que nos permitan aproximarnos a ellos? ¿Acaso sería posible dar a luz estas “imágenes” en todo tipo de producción cultural, incluido el  discurso mismo?</a:t>
            </a:r>
            <a:endParaRPr lang="es-ES" sz="2400">
              <a:solidFill>
                <a:schemeClr val="dk1"/>
              </a:solidFill>
              <a:latin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Book Antiqu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92DC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/>
        </p:nvSpPr>
        <p:spPr>
          <a:xfrm>
            <a:off x="945444" y="1086555"/>
            <a:ext cx="10684502" cy="5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1227666" y="903110"/>
            <a:ext cx="9863666" cy="427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En el contexto de las religiones monoteístas estas preguntas se transformaron. ¿Hasta qué punto las imágenes y los objetos materiales relacionados con el culto religioso hacen presente lo divino? ¿Qué relación es admisible de los/las fieles hacia ellos?</a:t>
            </a:r>
            <a:endParaRPr lang="en-US" sz="2400">
              <a:solidFill>
                <a:schemeClr val="dk1"/>
              </a:solidFill>
              <a:latin typeface="Book Antiqua"/>
              <a:ea typeface="Book Antiqua"/>
              <a:cs typeface="Book Antiqu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Conversaremos con la Dra. María Angélica Fierro, Profesora Adjunta de Historia de la Filosofía Antigua de nuestra Facultad y </a:t>
            </a:r>
            <a:r>
              <a:rPr lang="es-ES" sz="2400" err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platonista</a:t>
            </a:r>
            <a:r>
              <a:rPr lang="es-ES" sz="24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, y Alexis Marcus, joven investigador en estudios bizantinos, sobre la concepción platónica de las imágenes y su recepción en el Medioevo bizantino y en el  Occidente carolingio. </a:t>
            </a:r>
            <a:endParaRPr sz="2400">
              <a:solidFill>
                <a:schemeClr val="dk1"/>
              </a:solidFill>
              <a:latin typeface="Book Antiqua"/>
              <a:ea typeface="Book Antiqua"/>
              <a:cs typeface="Book Antiqu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Coordinación: Dra. Carolina Fernández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2</cp:revision>
  <dcterms:modified xsi:type="dcterms:W3CDTF">2025-11-11T14:19:33Z</dcterms:modified>
</cp:coreProperties>
</file>